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7" r:id="rId4"/>
    <p:sldId id="278" r:id="rId5"/>
    <p:sldId id="275" r:id="rId6"/>
    <p:sldId id="272" r:id="rId7"/>
    <p:sldId id="273" r:id="rId8"/>
    <p:sldId id="261" r:id="rId9"/>
    <p:sldId id="265" r:id="rId10"/>
    <p:sldId id="266" r:id="rId11"/>
    <p:sldId id="267" r:id="rId12"/>
    <p:sldId id="268" r:id="rId13"/>
    <p:sldId id="269" r:id="rId14"/>
    <p:sldId id="271" r:id="rId15"/>
    <p:sldId id="276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44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06335-C5D5-404E-B881-3AB820981E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B3BB12-FEDF-4F71-A9BB-3C8A8D11E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/>
            <a:t>Há quem pense que </a:t>
          </a:r>
          <a:r>
            <a:rPr lang="pt-PT" sz="1800" b="1" dirty="0"/>
            <a:t>reciclar</a:t>
          </a:r>
          <a:r>
            <a:rPr lang="pt-PT" sz="1800" dirty="0"/>
            <a:t> apenas de vez em quando já é fazer muito pelo </a:t>
          </a:r>
          <a:r>
            <a:rPr lang="pt-PT" sz="1800" b="1" dirty="0"/>
            <a:t>planeta</a:t>
          </a:r>
          <a:r>
            <a:rPr lang="pt-PT" sz="1800" dirty="0"/>
            <a:t>, mas a verdade está longe disso!</a:t>
          </a:r>
          <a:endParaRPr lang="en-US" sz="1800" dirty="0"/>
        </a:p>
      </dgm:t>
    </dgm:pt>
    <dgm:pt modelId="{87413951-0417-4666-A8AB-F04B610FC526}" type="parTrans" cxnId="{9D1461D3-4C8A-4A50-9ADC-28F4AFE9A319}">
      <dgm:prSet/>
      <dgm:spPr/>
      <dgm:t>
        <a:bodyPr/>
        <a:lstStyle/>
        <a:p>
          <a:endParaRPr lang="en-US"/>
        </a:p>
      </dgm:t>
    </dgm:pt>
    <dgm:pt modelId="{DEBB256F-038D-4718-8467-B6C5AFC2BB6F}" type="sibTrans" cxnId="{9D1461D3-4C8A-4A50-9ADC-28F4AFE9A3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E03F4F-54FA-4209-8777-3358471837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/>
            <a:t>Com os objetivos de </a:t>
          </a:r>
          <a:r>
            <a:rPr lang="pt-PT" sz="1800" b="1" dirty="0"/>
            <a:t>reciclagem</a:t>
          </a:r>
          <a:r>
            <a:rPr lang="pt-PT" sz="1800" dirty="0"/>
            <a:t> mais exigentes para </a:t>
          </a:r>
          <a:r>
            <a:rPr lang="pt-PT" sz="1800" b="1" dirty="0"/>
            <a:t>2025</a:t>
          </a:r>
          <a:r>
            <a:rPr lang="pt-PT" sz="1800" dirty="0"/>
            <a:t>, é fundamental melhorar estratégias e sensibilizar a população. </a:t>
          </a:r>
          <a:endParaRPr lang="en-US" sz="1800" dirty="0"/>
        </a:p>
      </dgm:t>
    </dgm:pt>
    <dgm:pt modelId="{91F85896-EBD0-4BD1-A70D-5EE586FFA56F}" type="parTrans" cxnId="{AD843888-20EE-4870-A89C-02FD364CDFD8}">
      <dgm:prSet/>
      <dgm:spPr/>
      <dgm:t>
        <a:bodyPr/>
        <a:lstStyle/>
        <a:p>
          <a:endParaRPr lang="en-US"/>
        </a:p>
      </dgm:t>
    </dgm:pt>
    <dgm:pt modelId="{00BBDAD7-0579-4B70-9454-04CC506FEACB}" type="sibTrans" cxnId="{AD843888-20EE-4870-A89C-02FD364CDF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1C9F21-CD76-4E89-AD25-FA3CB3CA43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/>
            <a:t>Logo, a nossa </a:t>
          </a:r>
          <a:r>
            <a:rPr lang="pt-PT" sz="1800" b="1" dirty="0"/>
            <a:t>aplicação</a:t>
          </a:r>
          <a:r>
            <a:rPr lang="pt-PT" sz="1800" dirty="0"/>
            <a:t> tem como objetivo ajudar a resolver esse mesmo </a:t>
          </a:r>
          <a:r>
            <a:rPr lang="pt-PT" sz="1800" b="1" dirty="0"/>
            <a:t>problema </a:t>
          </a:r>
          <a:r>
            <a:rPr lang="pt-PT" sz="1800" dirty="0"/>
            <a:t>através da atribuição de </a:t>
          </a:r>
          <a:r>
            <a:rPr lang="pt-PT" sz="1800" b="1" dirty="0"/>
            <a:t>regalias</a:t>
          </a:r>
          <a:r>
            <a:rPr lang="pt-PT" sz="1800" dirty="0"/>
            <a:t> aos nossos </a:t>
          </a:r>
          <a:r>
            <a:rPr lang="pt-PT" sz="1800" b="1" dirty="0"/>
            <a:t>utilizadores. </a:t>
          </a:r>
          <a:endParaRPr lang="en-US" sz="1800" dirty="0"/>
        </a:p>
      </dgm:t>
    </dgm:pt>
    <dgm:pt modelId="{E987ECDF-7AE6-4543-940A-584E23DB7729}" type="parTrans" cxnId="{0BB95E9D-90F6-4B25-8B2A-EDBAE44478D3}">
      <dgm:prSet/>
      <dgm:spPr/>
      <dgm:t>
        <a:bodyPr/>
        <a:lstStyle/>
        <a:p>
          <a:endParaRPr lang="en-US"/>
        </a:p>
      </dgm:t>
    </dgm:pt>
    <dgm:pt modelId="{9E87F8B8-9DEA-467D-A634-EE384FC9A79E}" type="sibTrans" cxnId="{0BB95E9D-90F6-4B25-8B2A-EDBAE44478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ABE137-A909-4782-BABE-712BD8F7DA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/>
            <a:t>Na nossa opinião, esta será uma maneira </a:t>
          </a:r>
          <a:r>
            <a:rPr lang="pt-PT" sz="1800" b="1" dirty="0"/>
            <a:t>eficaz</a:t>
          </a:r>
          <a:r>
            <a:rPr lang="pt-PT" sz="1800" dirty="0"/>
            <a:t> pois os utilizadores ficaram </a:t>
          </a:r>
          <a:r>
            <a:rPr lang="pt-PT" sz="1800" b="1" dirty="0"/>
            <a:t>cativados</a:t>
          </a:r>
          <a:r>
            <a:rPr lang="pt-PT" sz="1800" dirty="0"/>
            <a:t>.</a:t>
          </a:r>
          <a:endParaRPr lang="en-US" sz="1800" dirty="0"/>
        </a:p>
      </dgm:t>
    </dgm:pt>
    <dgm:pt modelId="{401BEAD8-DE8C-4253-8243-22CC7C017F73}" type="parTrans" cxnId="{CD153388-7EB9-4ABD-96B5-B39AC020D200}">
      <dgm:prSet/>
      <dgm:spPr/>
      <dgm:t>
        <a:bodyPr/>
        <a:lstStyle/>
        <a:p>
          <a:endParaRPr lang="en-US"/>
        </a:p>
      </dgm:t>
    </dgm:pt>
    <dgm:pt modelId="{00F0964F-0C93-4464-9689-331AF58D50E7}" type="sibTrans" cxnId="{CD153388-7EB9-4ABD-96B5-B39AC020D200}">
      <dgm:prSet/>
      <dgm:spPr/>
      <dgm:t>
        <a:bodyPr/>
        <a:lstStyle/>
        <a:p>
          <a:endParaRPr lang="en-US"/>
        </a:p>
      </dgm:t>
    </dgm:pt>
    <dgm:pt modelId="{A5269B3C-32EA-4082-9661-70D684109ED7}" type="pres">
      <dgm:prSet presAssocID="{E8106335-C5D5-404E-B881-3AB820981E66}" presName="root" presStyleCnt="0">
        <dgm:presLayoutVars>
          <dgm:dir/>
          <dgm:resizeHandles val="exact"/>
        </dgm:presLayoutVars>
      </dgm:prSet>
      <dgm:spPr/>
    </dgm:pt>
    <dgm:pt modelId="{B2B1429F-ADF5-466D-8A5B-59AFF66B2F55}" type="pres">
      <dgm:prSet presAssocID="{E8106335-C5D5-404E-B881-3AB820981E66}" presName="container" presStyleCnt="0">
        <dgm:presLayoutVars>
          <dgm:dir/>
          <dgm:resizeHandles val="exact"/>
        </dgm:presLayoutVars>
      </dgm:prSet>
      <dgm:spPr/>
    </dgm:pt>
    <dgm:pt modelId="{B572DF06-93C5-41C7-8F6C-08B2BD08C475}" type="pres">
      <dgm:prSet presAssocID="{F0B3BB12-FEDF-4F71-A9BB-3C8A8D11EF5E}" presName="compNode" presStyleCnt="0"/>
      <dgm:spPr/>
    </dgm:pt>
    <dgm:pt modelId="{BA7BCD85-3483-492E-A338-368CAD473AA5}" type="pres">
      <dgm:prSet presAssocID="{F0B3BB12-FEDF-4F71-A9BB-3C8A8D11EF5E}" presName="iconBgRect" presStyleLbl="bgShp" presStyleIdx="0" presStyleCnt="4"/>
      <dgm:spPr/>
    </dgm:pt>
    <dgm:pt modelId="{E2FD1E7C-B9C8-4745-B649-3DC569DB0DDB}" type="pres">
      <dgm:prSet presAssocID="{F0B3BB12-FEDF-4F71-A9BB-3C8A8D11EF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5BD2B909-4CB7-42BC-AACD-BC9514DAE108}" type="pres">
      <dgm:prSet presAssocID="{F0B3BB12-FEDF-4F71-A9BB-3C8A8D11EF5E}" presName="spaceRect" presStyleCnt="0"/>
      <dgm:spPr/>
    </dgm:pt>
    <dgm:pt modelId="{B3072465-42B2-4F44-8986-7B077957F275}" type="pres">
      <dgm:prSet presAssocID="{F0B3BB12-FEDF-4F71-A9BB-3C8A8D11EF5E}" presName="textRect" presStyleLbl="revTx" presStyleIdx="0" presStyleCnt="4">
        <dgm:presLayoutVars>
          <dgm:chMax val="1"/>
          <dgm:chPref val="1"/>
        </dgm:presLayoutVars>
      </dgm:prSet>
      <dgm:spPr/>
    </dgm:pt>
    <dgm:pt modelId="{C11DE3C3-6FCD-4D9E-8398-73AA008670E4}" type="pres">
      <dgm:prSet presAssocID="{DEBB256F-038D-4718-8467-B6C5AFC2BB6F}" presName="sibTrans" presStyleLbl="sibTrans2D1" presStyleIdx="0" presStyleCnt="0"/>
      <dgm:spPr/>
    </dgm:pt>
    <dgm:pt modelId="{47854F17-32A8-4EF3-A7A9-A9E1E369F69C}" type="pres">
      <dgm:prSet presAssocID="{E0E03F4F-54FA-4209-8777-335847183730}" presName="compNode" presStyleCnt="0"/>
      <dgm:spPr/>
    </dgm:pt>
    <dgm:pt modelId="{A7C0F17F-938C-48AE-B5C5-03CE49533E84}" type="pres">
      <dgm:prSet presAssocID="{E0E03F4F-54FA-4209-8777-335847183730}" presName="iconBgRect" presStyleLbl="bgShp" presStyleIdx="1" presStyleCnt="4"/>
      <dgm:spPr/>
    </dgm:pt>
    <dgm:pt modelId="{1CB5941C-00E0-44F7-8607-104C9A10AC74}" type="pres">
      <dgm:prSet presAssocID="{E0E03F4F-54FA-4209-8777-3358471837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8A909925-77EB-4BCE-B4F3-2E0602AA6734}" type="pres">
      <dgm:prSet presAssocID="{E0E03F4F-54FA-4209-8777-335847183730}" presName="spaceRect" presStyleCnt="0"/>
      <dgm:spPr/>
    </dgm:pt>
    <dgm:pt modelId="{C88FA3E8-2526-4E1F-A25B-7E60C4A7D1E7}" type="pres">
      <dgm:prSet presAssocID="{E0E03F4F-54FA-4209-8777-335847183730}" presName="textRect" presStyleLbl="revTx" presStyleIdx="1" presStyleCnt="4">
        <dgm:presLayoutVars>
          <dgm:chMax val="1"/>
          <dgm:chPref val="1"/>
        </dgm:presLayoutVars>
      </dgm:prSet>
      <dgm:spPr/>
    </dgm:pt>
    <dgm:pt modelId="{8715DE77-47CE-466E-9DA6-9AE89AAEBF0C}" type="pres">
      <dgm:prSet presAssocID="{00BBDAD7-0579-4B70-9454-04CC506FEACB}" presName="sibTrans" presStyleLbl="sibTrans2D1" presStyleIdx="0" presStyleCnt="0"/>
      <dgm:spPr/>
    </dgm:pt>
    <dgm:pt modelId="{52C02FC5-A5CB-44B7-98C9-C4A6F957722F}" type="pres">
      <dgm:prSet presAssocID="{601C9F21-CD76-4E89-AD25-FA3CB3CA4393}" presName="compNode" presStyleCnt="0"/>
      <dgm:spPr/>
    </dgm:pt>
    <dgm:pt modelId="{B40BFAEF-A8B0-42B3-93BA-A365F097FEBA}" type="pres">
      <dgm:prSet presAssocID="{601C9F21-CD76-4E89-AD25-FA3CB3CA4393}" presName="iconBgRect" presStyleLbl="bgShp" presStyleIdx="2" presStyleCnt="4"/>
      <dgm:spPr/>
    </dgm:pt>
    <dgm:pt modelId="{7A6DDD4C-09EF-4517-B489-BC796C5B68E8}" type="pres">
      <dgm:prSet presAssocID="{601C9F21-CD76-4E89-AD25-FA3CB3CA43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B9691C55-5DCA-486F-93F0-082DC8CA69D8}" type="pres">
      <dgm:prSet presAssocID="{601C9F21-CD76-4E89-AD25-FA3CB3CA4393}" presName="spaceRect" presStyleCnt="0"/>
      <dgm:spPr/>
    </dgm:pt>
    <dgm:pt modelId="{D41A1937-8327-4553-BAD8-2D8A26835E23}" type="pres">
      <dgm:prSet presAssocID="{601C9F21-CD76-4E89-AD25-FA3CB3CA4393}" presName="textRect" presStyleLbl="revTx" presStyleIdx="2" presStyleCnt="4">
        <dgm:presLayoutVars>
          <dgm:chMax val="1"/>
          <dgm:chPref val="1"/>
        </dgm:presLayoutVars>
      </dgm:prSet>
      <dgm:spPr/>
    </dgm:pt>
    <dgm:pt modelId="{BC540EA5-2C9C-44DC-BD51-82AADE207ECF}" type="pres">
      <dgm:prSet presAssocID="{9E87F8B8-9DEA-467D-A634-EE384FC9A79E}" presName="sibTrans" presStyleLbl="sibTrans2D1" presStyleIdx="0" presStyleCnt="0"/>
      <dgm:spPr/>
    </dgm:pt>
    <dgm:pt modelId="{E7DC6422-9DAC-40A9-BDEB-C7E60E6CE138}" type="pres">
      <dgm:prSet presAssocID="{E7ABE137-A909-4782-BABE-712BD8F7DA91}" presName="compNode" presStyleCnt="0"/>
      <dgm:spPr/>
    </dgm:pt>
    <dgm:pt modelId="{255159A0-4A2F-4997-9A32-C6F840053C81}" type="pres">
      <dgm:prSet presAssocID="{E7ABE137-A909-4782-BABE-712BD8F7DA91}" presName="iconBgRect" presStyleLbl="bgShp" presStyleIdx="3" presStyleCnt="4"/>
      <dgm:spPr/>
    </dgm:pt>
    <dgm:pt modelId="{906AA646-12B5-452E-A1BD-6BFDE101AFAA}" type="pres">
      <dgm:prSet presAssocID="{E7ABE137-A909-4782-BABE-712BD8F7DA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4B88872-3BA8-479C-B231-7FC70A6B0B57}" type="pres">
      <dgm:prSet presAssocID="{E7ABE137-A909-4782-BABE-712BD8F7DA91}" presName="spaceRect" presStyleCnt="0"/>
      <dgm:spPr/>
    </dgm:pt>
    <dgm:pt modelId="{1F98E895-A7DF-4B98-8D53-0F6A3E1E35DD}" type="pres">
      <dgm:prSet presAssocID="{E7ABE137-A909-4782-BABE-712BD8F7DA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72BAF1B-284A-4CEE-B901-59FE3BBAA7CC}" type="presOf" srcId="{9E87F8B8-9DEA-467D-A634-EE384FC9A79E}" destId="{BC540EA5-2C9C-44DC-BD51-82AADE207ECF}" srcOrd="0" destOrd="0" presId="urn:microsoft.com/office/officeart/2018/2/layout/IconCircleList"/>
    <dgm:cxn modelId="{39816E1E-CBBC-4D83-9EB0-B121A7D0C800}" type="presOf" srcId="{DEBB256F-038D-4718-8467-B6C5AFC2BB6F}" destId="{C11DE3C3-6FCD-4D9E-8398-73AA008670E4}" srcOrd="0" destOrd="0" presId="urn:microsoft.com/office/officeart/2018/2/layout/IconCircleList"/>
    <dgm:cxn modelId="{FDB0F322-7EC7-4254-9918-6C205C3BB9C9}" type="presOf" srcId="{601C9F21-CD76-4E89-AD25-FA3CB3CA4393}" destId="{D41A1937-8327-4553-BAD8-2D8A26835E23}" srcOrd="0" destOrd="0" presId="urn:microsoft.com/office/officeart/2018/2/layout/IconCircleList"/>
    <dgm:cxn modelId="{6E663727-E909-4D58-901C-97FD29F4E7AB}" type="presOf" srcId="{E0E03F4F-54FA-4209-8777-335847183730}" destId="{C88FA3E8-2526-4E1F-A25B-7E60C4A7D1E7}" srcOrd="0" destOrd="0" presId="urn:microsoft.com/office/officeart/2018/2/layout/IconCircleList"/>
    <dgm:cxn modelId="{3EB02761-0EB3-41D6-8D23-929E71788694}" type="presOf" srcId="{00BBDAD7-0579-4B70-9454-04CC506FEACB}" destId="{8715DE77-47CE-466E-9DA6-9AE89AAEBF0C}" srcOrd="0" destOrd="0" presId="urn:microsoft.com/office/officeart/2018/2/layout/IconCircleList"/>
    <dgm:cxn modelId="{7607E671-43C8-49FA-8A8C-AD5F330034FC}" type="presOf" srcId="{E8106335-C5D5-404E-B881-3AB820981E66}" destId="{A5269B3C-32EA-4082-9661-70D684109ED7}" srcOrd="0" destOrd="0" presId="urn:microsoft.com/office/officeart/2018/2/layout/IconCircleList"/>
    <dgm:cxn modelId="{CD153388-7EB9-4ABD-96B5-B39AC020D200}" srcId="{E8106335-C5D5-404E-B881-3AB820981E66}" destId="{E7ABE137-A909-4782-BABE-712BD8F7DA91}" srcOrd="3" destOrd="0" parTransId="{401BEAD8-DE8C-4253-8243-22CC7C017F73}" sibTransId="{00F0964F-0C93-4464-9689-331AF58D50E7}"/>
    <dgm:cxn modelId="{AD843888-20EE-4870-A89C-02FD364CDFD8}" srcId="{E8106335-C5D5-404E-B881-3AB820981E66}" destId="{E0E03F4F-54FA-4209-8777-335847183730}" srcOrd="1" destOrd="0" parTransId="{91F85896-EBD0-4BD1-A70D-5EE586FFA56F}" sibTransId="{00BBDAD7-0579-4B70-9454-04CC506FEACB}"/>
    <dgm:cxn modelId="{0BB95E9D-90F6-4B25-8B2A-EDBAE44478D3}" srcId="{E8106335-C5D5-404E-B881-3AB820981E66}" destId="{601C9F21-CD76-4E89-AD25-FA3CB3CA4393}" srcOrd="2" destOrd="0" parTransId="{E987ECDF-7AE6-4543-940A-584E23DB7729}" sibTransId="{9E87F8B8-9DEA-467D-A634-EE384FC9A79E}"/>
    <dgm:cxn modelId="{9D1461D3-4C8A-4A50-9ADC-28F4AFE9A319}" srcId="{E8106335-C5D5-404E-B881-3AB820981E66}" destId="{F0B3BB12-FEDF-4F71-A9BB-3C8A8D11EF5E}" srcOrd="0" destOrd="0" parTransId="{87413951-0417-4666-A8AB-F04B610FC526}" sibTransId="{DEBB256F-038D-4718-8467-B6C5AFC2BB6F}"/>
    <dgm:cxn modelId="{F48427D9-2B46-496C-8979-6DEA9F81E34A}" type="presOf" srcId="{F0B3BB12-FEDF-4F71-A9BB-3C8A8D11EF5E}" destId="{B3072465-42B2-4F44-8986-7B077957F275}" srcOrd="0" destOrd="0" presId="urn:microsoft.com/office/officeart/2018/2/layout/IconCircleList"/>
    <dgm:cxn modelId="{94F671FF-CCC0-46CB-A191-687C3C92FB28}" type="presOf" srcId="{E7ABE137-A909-4782-BABE-712BD8F7DA91}" destId="{1F98E895-A7DF-4B98-8D53-0F6A3E1E35DD}" srcOrd="0" destOrd="0" presId="urn:microsoft.com/office/officeart/2018/2/layout/IconCircleList"/>
    <dgm:cxn modelId="{93DC6711-0A96-4F18-BD42-81ECEFD88687}" type="presParOf" srcId="{A5269B3C-32EA-4082-9661-70D684109ED7}" destId="{B2B1429F-ADF5-466D-8A5B-59AFF66B2F55}" srcOrd="0" destOrd="0" presId="urn:microsoft.com/office/officeart/2018/2/layout/IconCircleList"/>
    <dgm:cxn modelId="{5418A11B-A7B4-4EDF-9192-B04109198934}" type="presParOf" srcId="{B2B1429F-ADF5-466D-8A5B-59AFF66B2F55}" destId="{B572DF06-93C5-41C7-8F6C-08B2BD08C475}" srcOrd="0" destOrd="0" presId="urn:microsoft.com/office/officeart/2018/2/layout/IconCircleList"/>
    <dgm:cxn modelId="{A6C81209-BAFC-42DB-8AB3-0D6D07E8FD2E}" type="presParOf" srcId="{B572DF06-93C5-41C7-8F6C-08B2BD08C475}" destId="{BA7BCD85-3483-492E-A338-368CAD473AA5}" srcOrd="0" destOrd="0" presId="urn:microsoft.com/office/officeart/2018/2/layout/IconCircleList"/>
    <dgm:cxn modelId="{A16D60E8-41C8-4FA1-B63A-3D472171DBA0}" type="presParOf" srcId="{B572DF06-93C5-41C7-8F6C-08B2BD08C475}" destId="{E2FD1E7C-B9C8-4745-B649-3DC569DB0DDB}" srcOrd="1" destOrd="0" presId="urn:microsoft.com/office/officeart/2018/2/layout/IconCircleList"/>
    <dgm:cxn modelId="{0F67A0FF-B24F-4FCC-8844-CB02B0CCEB14}" type="presParOf" srcId="{B572DF06-93C5-41C7-8F6C-08B2BD08C475}" destId="{5BD2B909-4CB7-42BC-AACD-BC9514DAE108}" srcOrd="2" destOrd="0" presId="urn:microsoft.com/office/officeart/2018/2/layout/IconCircleList"/>
    <dgm:cxn modelId="{98E075CF-E074-493C-B95B-A0BF20060C7C}" type="presParOf" srcId="{B572DF06-93C5-41C7-8F6C-08B2BD08C475}" destId="{B3072465-42B2-4F44-8986-7B077957F275}" srcOrd="3" destOrd="0" presId="urn:microsoft.com/office/officeart/2018/2/layout/IconCircleList"/>
    <dgm:cxn modelId="{589D58AD-862C-4865-828A-5806EDE02076}" type="presParOf" srcId="{B2B1429F-ADF5-466D-8A5B-59AFF66B2F55}" destId="{C11DE3C3-6FCD-4D9E-8398-73AA008670E4}" srcOrd="1" destOrd="0" presId="urn:microsoft.com/office/officeart/2018/2/layout/IconCircleList"/>
    <dgm:cxn modelId="{E1FE1E9F-FF35-4DCD-8060-97E494605338}" type="presParOf" srcId="{B2B1429F-ADF5-466D-8A5B-59AFF66B2F55}" destId="{47854F17-32A8-4EF3-A7A9-A9E1E369F69C}" srcOrd="2" destOrd="0" presId="urn:microsoft.com/office/officeart/2018/2/layout/IconCircleList"/>
    <dgm:cxn modelId="{A052E3ED-B1D4-4F0D-8FCD-1E0092743EA3}" type="presParOf" srcId="{47854F17-32A8-4EF3-A7A9-A9E1E369F69C}" destId="{A7C0F17F-938C-48AE-B5C5-03CE49533E84}" srcOrd="0" destOrd="0" presId="urn:microsoft.com/office/officeart/2018/2/layout/IconCircleList"/>
    <dgm:cxn modelId="{5B189A2A-1F28-41A9-9407-F67593614128}" type="presParOf" srcId="{47854F17-32A8-4EF3-A7A9-A9E1E369F69C}" destId="{1CB5941C-00E0-44F7-8607-104C9A10AC74}" srcOrd="1" destOrd="0" presId="urn:microsoft.com/office/officeart/2018/2/layout/IconCircleList"/>
    <dgm:cxn modelId="{C146D61B-3AD5-4667-9416-428999F9646B}" type="presParOf" srcId="{47854F17-32A8-4EF3-A7A9-A9E1E369F69C}" destId="{8A909925-77EB-4BCE-B4F3-2E0602AA6734}" srcOrd="2" destOrd="0" presId="urn:microsoft.com/office/officeart/2018/2/layout/IconCircleList"/>
    <dgm:cxn modelId="{870502C8-6799-4B77-9B64-12ED6933C593}" type="presParOf" srcId="{47854F17-32A8-4EF3-A7A9-A9E1E369F69C}" destId="{C88FA3E8-2526-4E1F-A25B-7E60C4A7D1E7}" srcOrd="3" destOrd="0" presId="urn:microsoft.com/office/officeart/2018/2/layout/IconCircleList"/>
    <dgm:cxn modelId="{23260BC2-33E8-4C3F-A77E-F121C7F88CFC}" type="presParOf" srcId="{B2B1429F-ADF5-466D-8A5B-59AFF66B2F55}" destId="{8715DE77-47CE-466E-9DA6-9AE89AAEBF0C}" srcOrd="3" destOrd="0" presId="urn:microsoft.com/office/officeart/2018/2/layout/IconCircleList"/>
    <dgm:cxn modelId="{3628AD0C-0FAA-40F7-8484-CF8192D45DBD}" type="presParOf" srcId="{B2B1429F-ADF5-466D-8A5B-59AFF66B2F55}" destId="{52C02FC5-A5CB-44B7-98C9-C4A6F957722F}" srcOrd="4" destOrd="0" presId="urn:microsoft.com/office/officeart/2018/2/layout/IconCircleList"/>
    <dgm:cxn modelId="{509B38EF-E2C2-4B79-85A4-988DE4615D10}" type="presParOf" srcId="{52C02FC5-A5CB-44B7-98C9-C4A6F957722F}" destId="{B40BFAEF-A8B0-42B3-93BA-A365F097FEBA}" srcOrd="0" destOrd="0" presId="urn:microsoft.com/office/officeart/2018/2/layout/IconCircleList"/>
    <dgm:cxn modelId="{8990B42E-7A91-459D-9FCC-92B269BB42ED}" type="presParOf" srcId="{52C02FC5-A5CB-44B7-98C9-C4A6F957722F}" destId="{7A6DDD4C-09EF-4517-B489-BC796C5B68E8}" srcOrd="1" destOrd="0" presId="urn:microsoft.com/office/officeart/2018/2/layout/IconCircleList"/>
    <dgm:cxn modelId="{A727DC61-F5BF-4622-85E7-E0B67B613783}" type="presParOf" srcId="{52C02FC5-A5CB-44B7-98C9-C4A6F957722F}" destId="{B9691C55-5DCA-486F-93F0-082DC8CA69D8}" srcOrd="2" destOrd="0" presId="urn:microsoft.com/office/officeart/2018/2/layout/IconCircleList"/>
    <dgm:cxn modelId="{79DA4A96-7986-4237-9E84-926935F373BA}" type="presParOf" srcId="{52C02FC5-A5CB-44B7-98C9-C4A6F957722F}" destId="{D41A1937-8327-4553-BAD8-2D8A26835E23}" srcOrd="3" destOrd="0" presId="urn:microsoft.com/office/officeart/2018/2/layout/IconCircleList"/>
    <dgm:cxn modelId="{61F0A59A-8741-4B5B-851A-6102ACADCCFA}" type="presParOf" srcId="{B2B1429F-ADF5-466D-8A5B-59AFF66B2F55}" destId="{BC540EA5-2C9C-44DC-BD51-82AADE207ECF}" srcOrd="5" destOrd="0" presId="urn:microsoft.com/office/officeart/2018/2/layout/IconCircleList"/>
    <dgm:cxn modelId="{EDAFE470-72AD-4967-8AA7-0DC0DADEFDC1}" type="presParOf" srcId="{B2B1429F-ADF5-466D-8A5B-59AFF66B2F55}" destId="{E7DC6422-9DAC-40A9-BDEB-C7E60E6CE138}" srcOrd="6" destOrd="0" presId="urn:microsoft.com/office/officeart/2018/2/layout/IconCircleList"/>
    <dgm:cxn modelId="{62C2E852-7F6F-40E9-9352-1F9F1BB13F20}" type="presParOf" srcId="{E7DC6422-9DAC-40A9-BDEB-C7E60E6CE138}" destId="{255159A0-4A2F-4997-9A32-C6F840053C81}" srcOrd="0" destOrd="0" presId="urn:microsoft.com/office/officeart/2018/2/layout/IconCircleList"/>
    <dgm:cxn modelId="{56CE7541-AE24-4FED-8140-FEB703383BEA}" type="presParOf" srcId="{E7DC6422-9DAC-40A9-BDEB-C7E60E6CE138}" destId="{906AA646-12B5-452E-A1BD-6BFDE101AFAA}" srcOrd="1" destOrd="0" presId="urn:microsoft.com/office/officeart/2018/2/layout/IconCircleList"/>
    <dgm:cxn modelId="{E7C7DCA2-A898-49CD-852F-C25AEEB88676}" type="presParOf" srcId="{E7DC6422-9DAC-40A9-BDEB-C7E60E6CE138}" destId="{94B88872-3BA8-479C-B231-7FC70A6B0B57}" srcOrd="2" destOrd="0" presId="urn:microsoft.com/office/officeart/2018/2/layout/IconCircleList"/>
    <dgm:cxn modelId="{108948AB-E4C7-44A8-85FB-9143AA468473}" type="presParOf" srcId="{E7DC6422-9DAC-40A9-BDEB-C7E60E6CE138}" destId="{1F98E895-A7DF-4B98-8D53-0F6A3E1E35D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BCD85-3483-492E-A338-368CAD473AA5}">
      <dsp:nvSpPr>
        <dsp:cNvPr id="0" name=""/>
        <dsp:cNvSpPr/>
      </dsp:nvSpPr>
      <dsp:spPr>
        <a:xfrm>
          <a:off x="303223" y="48260"/>
          <a:ext cx="1190794" cy="11907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D1E7C-B9C8-4745-B649-3DC569DB0DDB}">
      <dsp:nvSpPr>
        <dsp:cNvPr id="0" name=""/>
        <dsp:cNvSpPr/>
      </dsp:nvSpPr>
      <dsp:spPr>
        <a:xfrm>
          <a:off x="553290" y="298327"/>
          <a:ext cx="690660" cy="690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72465-42B2-4F44-8986-7B077957F275}">
      <dsp:nvSpPr>
        <dsp:cNvPr id="0" name=""/>
        <dsp:cNvSpPr/>
      </dsp:nvSpPr>
      <dsp:spPr>
        <a:xfrm>
          <a:off x="1749188" y="48260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Há quem pense que </a:t>
          </a:r>
          <a:r>
            <a:rPr lang="pt-PT" sz="1800" b="1" kern="1200" dirty="0"/>
            <a:t>reciclar</a:t>
          </a:r>
          <a:r>
            <a:rPr lang="pt-PT" sz="1800" kern="1200" dirty="0"/>
            <a:t> apenas de vez em quando já é fazer muito pelo </a:t>
          </a:r>
          <a:r>
            <a:rPr lang="pt-PT" sz="1800" b="1" kern="1200" dirty="0"/>
            <a:t>planeta</a:t>
          </a:r>
          <a:r>
            <a:rPr lang="pt-PT" sz="1800" kern="1200" dirty="0"/>
            <a:t>, mas a verdade está longe disso!</a:t>
          </a:r>
          <a:endParaRPr lang="en-US" sz="1800" kern="1200" dirty="0"/>
        </a:p>
      </dsp:txBody>
      <dsp:txXfrm>
        <a:off x="1749188" y="48260"/>
        <a:ext cx="2806872" cy="1190794"/>
      </dsp:txXfrm>
    </dsp:sp>
    <dsp:sp modelId="{A7C0F17F-938C-48AE-B5C5-03CE49533E84}">
      <dsp:nvSpPr>
        <dsp:cNvPr id="0" name=""/>
        <dsp:cNvSpPr/>
      </dsp:nvSpPr>
      <dsp:spPr>
        <a:xfrm>
          <a:off x="5045136" y="48260"/>
          <a:ext cx="1190794" cy="11907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5941C-00E0-44F7-8607-104C9A10AC74}">
      <dsp:nvSpPr>
        <dsp:cNvPr id="0" name=""/>
        <dsp:cNvSpPr/>
      </dsp:nvSpPr>
      <dsp:spPr>
        <a:xfrm>
          <a:off x="5295203" y="298327"/>
          <a:ext cx="690660" cy="690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FA3E8-2526-4E1F-A25B-7E60C4A7D1E7}">
      <dsp:nvSpPr>
        <dsp:cNvPr id="0" name=""/>
        <dsp:cNvSpPr/>
      </dsp:nvSpPr>
      <dsp:spPr>
        <a:xfrm>
          <a:off x="6491101" y="48260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Com os objetivos de </a:t>
          </a:r>
          <a:r>
            <a:rPr lang="pt-PT" sz="1800" b="1" kern="1200" dirty="0"/>
            <a:t>reciclagem</a:t>
          </a:r>
          <a:r>
            <a:rPr lang="pt-PT" sz="1800" kern="1200" dirty="0"/>
            <a:t> mais exigentes para </a:t>
          </a:r>
          <a:r>
            <a:rPr lang="pt-PT" sz="1800" b="1" kern="1200" dirty="0"/>
            <a:t>2025</a:t>
          </a:r>
          <a:r>
            <a:rPr lang="pt-PT" sz="1800" kern="1200" dirty="0"/>
            <a:t>, é fundamental melhorar estratégias e sensibilizar a população. </a:t>
          </a:r>
          <a:endParaRPr lang="en-US" sz="1800" kern="1200" dirty="0"/>
        </a:p>
      </dsp:txBody>
      <dsp:txXfrm>
        <a:off x="6491101" y="48260"/>
        <a:ext cx="2806872" cy="1190794"/>
      </dsp:txXfrm>
    </dsp:sp>
    <dsp:sp modelId="{B40BFAEF-A8B0-42B3-93BA-A365F097FEBA}">
      <dsp:nvSpPr>
        <dsp:cNvPr id="0" name=""/>
        <dsp:cNvSpPr/>
      </dsp:nvSpPr>
      <dsp:spPr>
        <a:xfrm>
          <a:off x="303223" y="1746619"/>
          <a:ext cx="1190794" cy="11907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DDD4C-09EF-4517-B489-BC796C5B68E8}">
      <dsp:nvSpPr>
        <dsp:cNvPr id="0" name=""/>
        <dsp:cNvSpPr/>
      </dsp:nvSpPr>
      <dsp:spPr>
        <a:xfrm>
          <a:off x="553290" y="1996686"/>
          <a:ext cx="690660" cy="690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A1937-8327-4553-BAD8-2D8A26835E23}">
      <dsp:nvSpPr>
        <dsp:cNvPr id="0" name=""/>
        <dsp:cNvSpPr/>
      </dsp:nvSpPr>
      <dsp:spPr>
        <a:xfrm>
          <a:off x="1749188" y="1746619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Logo, a nossa </a:t>
          </a:r>
          <a:r>
            <a:rPr lang="pt-PT" sz="1800" b="1" kern="1200" dirty="0"/>
            <a:t>aplicação</a:t>
          </a:r>
          <a:r>
            <a:rPr lang="pt-PT" sz="1800" kern="1200" dirty="0"/>
            <a:t> tem como objetivo ajudar a resolver esse mesmo </a:t>
          </a:r>
          <a:r>
            <a:rPr lang="pt-PT" sz="1800" b="1" kern="1200" dirty="0"/>
            <a:t>problema </a:t>
          </a:r>
          <a:r>
            <a:rPr lang="pt-PT" sz="1800" kern="1200" dirty="0"/>
            <a:t>através da atribuição de </a:t>
          </a:r>
          <a:r>
            <a:rPr lang="pt-PT" sz="1800" b="1" kern="1200" dirty="0"/>
            <a:t>regalias</a:t>
          </a:r>
          <a:r>
            <a:rPr lang="pt-PT" sz="1800" kern="1200" dirty="0"/>
            <a:t> aos nossos </a:t>
          </a:r>
          <a:r>
            <a:rPr lang="pt-PT" sz="1800" b="1" kern="1200" dirty="0"/>
            <a:t>utilizadores. </a:t>
          </a:r>
          <a:endParaRPr lang="en-US" sz="1800" kern="1200" dirty="0"/>
        </a:p>
      </dsp:txBody>
      <dsp:txXfrm>
        <a:off x="1749188" y="1746619"/>
        <a:ext cx="2806872" cy="1190794"/>
      </dsp:txXfrm>
    </dsp:sp>
    <dsp:sp modelId="{255159A0-4A2F-4997-9A32-C6F840053C81}">
      <dsp:nvSpPr>
        <dsp:cNvPr id="0" name=""/>
        <dsp:cNvSpPr/>
      </dsp:nvSpPr>
      <dsp:spPr>
        <a:xfrm>
          <a:off x="5045136" y="1746619"/>
          <a:ext cx="1190794" cy="11907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AA646-12B5-452E-A1BD-6BFDE101AFAA}">
      <dsp:nvSpPr>
        <dsp:cNvPr id="0" name=""/>
        <dsp:cNvSpPr/>
      </dsp:nvSpPr>
      <dsp:spPr>
        <a:xfrm>
          <a:off x="5295203" y="1996686"/>
          <a:ext cx="690660" cy="690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8E895-A7DF-4B98-8D53-0F6A3E1E35DD}">
      <dsp:nvSpPr>
        <dsp:cNvPr id="0" name=""/>
        <dsp:cNvSpPr/>
      </dsp:nvSpPr>
      <dsp:spPr>
        <a:xfrm>
          <a:off x="6491101" y="1746619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Na nossa opinião, esta será uma maneira </a:t>
          </a:r>
          <a:r>
            <a:rPr lang="pt-PT" sz="1800" b="1" kern="1200" dirty="0"/>
            <a:t>eficaz</a:t>
          </a:r>
          <a:r>
            <a:rPr lang="pt-PT" sz="1800" kern="1200" dirty="0"/>
            <a:t> pois os utilizadores ficaram </a:t>
          </a:r>
          <a:r>
            <a:rPr lang="pt-PT" sz="1800" b="1" kern="1200" dirty="0"/>
            <a:t>cativados</a:t>
          </a:r>
          <a:r>
            <a:rPr lang="pt-PT" sz="1800" kern="1200" dirty="0"/>
            <a:t>.</a:t>
          </a:r>
          <a:endParaRPr lang="en-US" sz="1800" kern="1200" dirty="0"/>
        </a:p>
      </dsp:txBody>
      <dsp:txXfrm>
        <a:off x="6491101" y="1746619"/>
        <a:ext cx="2806872" cy="1190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6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6.png"/><Relationship Id="rId7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6.png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8897D-3AA0-4CA6-81E5-659B528C8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APP AMBIENTAL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37BF7-FEC8-4BC9-9FD8-AC5884895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181309"/>
          </a:xfrm>
        </p:spPr>
        <p:txBody>
          <a:bodyPr numCol="1" anchor="ctr">
            <a:normAutofit/>
          </a:bodyPr>
          <a:lstStyle/>
          <a:p>
            <a:r>
              <a:rPr lang="pt-PT" dirty="0"/>
              <a:t>LAPR1 – Ana Barata</a:t>
            </a:r>
          </a:p>
        </p:txBody>
      </p:sp>
      <p:pic>
        <p:nvPicPr>
          <p:cNvPr id="1026" name="Picture 2" descr="Image result for isep logo">
            <a:extLst>
              <a:ext uri="{FF2B5EF4-FFF2-40B4-BE49-F238E27FC236}">
                <a16:creationId xmlns:a16="http://schemas.microsoft.com/office/drawing/2014/main" id="{5F31B352-4C07-4629-9686-FE5463779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41" y="1627432"/>
            <a:ext cx="1050876" cy="7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63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70">
            <a:extLst>
              <a:ext uri="{FF2B5EF4-FFF2-40B4-BE49-F238E27FC236}">
                <a16:creationId xmlns:a16="http://schemas.microsoft.com/office/drawing/2014/main" id="{C11FE44B-46D1-485F-88E0-F790CE42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101" name="Rectangle 71">
              <a:extLst>
                <a:ext uri="{FF2B5EF4-FFF2-40B4-BE49-F238E27FC236}">
                  <a16:creationId xmlns:a16="http://schemas.microsoft.com/office/drawing/2014/main" id="{57D4B92A-5EF4-4B95-8004-943EE0628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93532B-75B6-4775-9B2B-2064D7177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A6CE258-75E4-4B8E-9C2C-620A11F97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8AEEA47-89DA-4860-87E2-DC953998E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5DDD0F81-BADD-46AE-BDB8-65D419C01D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08A4150D-E0D7-4796-8DF9-4BB3BA13E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289A0B1-7044-47BA-8C8E-101D8202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pt-PT" b="1" dirty="0"/>
              <a:t>SOLUÇÕES</a:t>
            </a:r>
          </a:p>
        </p:txBody>
      </p:sp>
      <p:cxnSp>
        <p:nvCxnSpPr>
          <p:cNvPr id="4102" name="Straight Connector 78">
            <a:extLst>
              <a:ext uri="{FF2B5EF4-FFF2-40B4-BE49-F238E27FC236}">
                <a16:creationId xmlns:a16="http://schemas.microsoft.com/office/drawing/2014/main" id="{4272FA93-03B0-4857-8946-E04C5E7E2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A8F731D-7127-4489-B058-9435F64E8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2572490"/>
          </a:xfrm>
        </p:spPr>
        <p:txBody>
          <a:bodyPr anchor="ctr">
            <a:normAutofit lnSpcReduction="10000"/>
          </a:bodyPr>
          <a:lstStyle/>
          <a:p>
            <a:r>
              <a:rPr lang="pt-PT" dirty="0"/>
              <a:t>Uso de sistema automático de separação dos resíduos.</a:t>
            </a:r>
          </a:p>
          <a:p>
            <a:r>
              <a:rPr lang="pt-PT" dirty="0"/>
              <a:t>Colocados em locais mais vigiados.</a:t>
            </a:r>
          </a:p>
          <a:p>
            <a:r>
              <a:rPr lang="pt-PT" dirty="0"/>
              <a:t>Uso apenas disponível com a App</a:t>
            </a:r>
            <a:r>
              <a:rPr lang="pt-PT" sz="1800" dirty="0"/>
              <a:t>.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D83A5CF5-A517-44AA-BC61-C022B40B8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2023" b="-1"/>
          <a:stretch/>
        </p:blipFill>
        <p:spPr bwMode="auto">
          <a:xfrm>
            <a:off x="5418668" y="982131"/>
            <a:ext cx="5469466" cy="4893735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80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5B439-F05C-4F11-A7F5-C47DEB7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b="1" dirty="0"/>
              <a:t>ASPETOS POSITIVOS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8DFA432-43AA-4B89-89B3-C8D668D21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160" y="2701180"/>
            <a:ext cx="6256866" cy="2852640"/>
          </a:xfrm>
        </p:spPr>
        <p:txBody>
          <a:bodyPr anchor="ctr">
            <a:normAutofit/>
          </a:bodyPr>
          <a:lstStyle/>
          <a:p>
            <a:r>
              <a:rPr lang="pt-PT" dirty="0"/>
              <a:t>Só necessitaria de um “ecoponto”.</a:t>
            </a:r>
          </a:p>
          <a:p>
            <a:r>
              <a:rPr lang="pt-PT" dirty="0"/>
              <a:t>Reciclagem automática.</a:t>
            </a:r>
          </a:p>
          <a:p>
            <a:r>
              <a:rPr lang="pt-PT" dirty="0"/>
              <a:t>Precisão nas quantidades dos materiais.</a:t>
            </a:r>
          </a:p>
        </p:txBody>
      </p:sp>
      <p:pic>
        <p:nvPicPr>
          <p:cNvPr id="10" name="Marcador de Posição de Conteúdo 9" descr="Uma imagem com planta, desenho&#10;&#10;Descrição gerada automaticamente">
            <a:extLst>
              <a:ext uri="{FF2B5EF4-FFF2-40B4-BE49-F238E27FC236}">
                <a16:creationId xmlns:a16="http://schemas.microsoft.com/office/drawing/2014/main" id="{6EBD65BE-0F7A-4ABA-A09E-DDD84B01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0" r="1" b="1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7669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AF889-984B-4632-A16A-59DE7B6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b="1" dirty="0"/>
              <a:t>ASPETOS NEGATIVOS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66335F4-90C2-403A-9B92-EF0AED410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880" y="2701180"/>
            <a:ext cx="6256866" cy="2852640"/>
          </a:xfrm>
        </p:spPr>
        <p:txBody>
          <a:bodyPr anchor="ctr">
            <a:normAutofit/>
          </a:bodyPr>
          <a:lstStyle/>
          <a:p>
            <a:r>
              <a:rPr lang="pt-PT" dirty="0"/>
              <a:t>Custo elevado.</a:t>
            </a:r>
          </a:p>
          <a:p>
            <a:r>
              <a:rPr lang="pt-PT" dirty="0"/>
              <a:t>Necessidade de uma grande área.</a:t>
            </a:r>
          </a:p>
          <a:p>
            <a:r>
              <a:rPr lang="pt-PT" dirty="0"/>
              <a:t>Difícil acesso.</a:t>
            </a:r>
          </a:p>
        </p:txBody>
      </p:sp>
      <p:pic>
        <p:nvPicPr>
          <p:cNvPr id="9" name="Marcador de Posição de Conteúdo 8" descr="Uma imagem com relógio&#10;&#10;Descrição gerada automaticamente">
            <a:extLst>
              <a:ext uri="{FF2B5EF4-FFF2-40B4-BE49-F238E27FC236}">
                <a16:creationId xmlns:a16="http://schemas.microsoft.com/office/drawing/2014/main" id="{D0E34BD1-0401-4A6A-B745-C0AB5B534B4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r="6098" b="-4"/>
          <a:stretch/>
        </p:blipFill>
        <p:spPr>
          <a:xfrm>
            <a:off x="8085026" y="2701180"/>
            <a:ext cx="2739600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698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824FB2-0837-4FB5-BD83-F32303E5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A90022-5417-4ECC-BC1A-3055E8A3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6146" name="Picture 2" descr="Image result for aplicação">
            <a:extLst>
              <a:ext uri="{FF2B5EF4-FFF2-40B4-BE49-F238E27FC236}">
                <a16:creationId xmlns:a16="http://schemas.microsoft.com/office/drawing/2014/main" id="{04B1DF24-6342-4BED-85E9-2853D41CD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" b="13215"/>
          <a:stretch/>
        </p:blipFill>
        <p:spPr bwMode="auto">
          <a:xfrm>
            <a:off x="486138" y="486353"/>
            <a:ext cx="11227442" cy="58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60E9E22-B18F-41BA-B265-B5EC4E88A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C8CBEC-A646-446E-B00F-36D882EA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tx1"/>
                </a:solidFill>
              </a:rPr>
              <a:t>APLICAÇÃO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97422B7-70DC-4B4A-A29D-3FEFBC52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35030D-6248-4A23-9119-12A74B32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 anchor="ctr">
            <a:normAutofit/>
          </a:bodyPr>
          <a:lstStyle/>
          <a:p>
            <a:pPr algn="ctr"/>
            <a:r>
              <a:rPr lang="pt-PT" sz="3200" dirty="0">
                <a:solidFill>
                  <a:schemeClr val="tx1"/>
                </a:solidFill>
              </a:rPr>
              <a:t>Ligada aos programas inseridos nas máquinas.</a:t>
            </a:r>
          </a:p>
          <a:p>
            <a:pPr algn="ctr"/>
            <a:r>
              <a:rPr lang="pt-PT" sz="3200" dirty="0">
                <a:solidFill>
                  <a:schemeClr val="tx1"/>
                </a:solidFill>
              </a:rPr>
              <a:t>Sistema de pontos através de QR code.</a:t>
            </a:r>
          </a:p>
          <a:p>
            <a:pPr algn="ctr"/>
            <a:r>
              <a:rPr lang="pt-PT" sz="3200" dirty="0">
                <a:solidFill>
                  <a:schemeClr val="tx1"/>
                </a:solidFill>
              </a:rPr>
              <a:t>Possibilidade de ver quanto reciclou.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B24324-5A4E-4C42-935B-753C3E59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80" name="Rounded Rectangle 24">
              <a:extLst>
                <a:ext uri="{FF2B5EF4-FFF2-40B4-BE49-F238E27FC236}">
                  <a16:creationId xmlns:a16="http://schemas.microsoft.com/office/drawing/2014/main" id="{08C64383-1D43-4B64-9FEE-83A353A01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3794BD8-B07A-436C-ABAE-C8332F2EE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82" name="Rounded Rectangle 26">
              <a:extLst>
                <a:ext uri="{FF2B5EF4-FFF2-40B4-BE49-F238E27FC236}">
                  <a16:creationId xmlns:a16="http://schemas.microsoft.com/office/drawing/2014/main" id="{67CC6EE7-19BF-4297-B8A8-674EEFDB9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7B947B7-61FC-4697-BB5C-F6A89C4E6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87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E983280-B858-4271-B1A4-BACD4A25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F69F4D21-DF2A-4047-AEB0-FE1636311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532841-D01A-4F98-BE75-A9BBE99A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9C85CA-E328-43E4-A55E-B837D5F33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08F193-BB34-45B3-81E4-88C37667A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F4386F9-55AE-4294-AC86-177B21EE6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DB3907A-654A-4672-AA53-459C72F58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5BC251-59B0-44B1-A44A-D41F9B1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pt-PT" b="1" dirty="0"/>
              <a:t>SISTEMA DE PONTOS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CA9137-ACC8-4F12-8CC0-BD54AC68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72384" cy="453542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tecido, tapete&#10;&#10;Descrição gerada automaticamente">
            <a:extLst>
              <a:ext uri="{FF2B5EF4-FFF2-40B4-BE49-F238E27FC236}">
                <a16:creationId xmlns:a16="http://schemas.microsoft.com/office/drawing/2014/main" id="{7B22F4BA-B37F-4819-B5C9-5BDAC1447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74" r="5859" b="-5"/>
          <a:stretch/>
        </p:blipFill>
        <p:spPr>
          <a:xfrm>
            <a:off x="1257236" y="2653021"/>
            <a:ext cx="2743200" cy="139903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31E318-3160-4597-8051-33716331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4033" y="2400639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Uma imagem com interior, pilha, alimentação, cheio&#10;&#10;Descrição gerada automaticamente">
            <a:extLst>
              <a:ext uri="{FF2B5EF4-FFF2-40B4-BE49-F238E27FC236}">
                <a16:creationId xmlns:a16="http://schemas.microsoft.com/office/drawing/2014/main" id="{D0D015A7-E56C-4555-B99D-7B7B1B27A4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25" b="13571"/>
          <a:stretch/>
        </p:blipFill>
        <p:spPr>
          <a:xfrm>
            <a:off x="1257236" y="1230376"/>
            <a:ext cx="2743200" cy="1399032"/>
          </a:xfrm>
          <a:prstGeom prst="rect">
            <a:avLst/>
          </a:prstGeom>
        </p:spPr>
      </p:pic>
      <p:pic>
        <p:nvPicPr>
          <p:cNvPr id="5" name="Imagem 4" descr="Uma imagem com paragem, símbolo, alimentação, pessoas&#10;&#10;Descrição gerada automaticamente">
            <a:extLst>
              <a:ext uri="{FF2B5EF4-FFF2-40B4-BE49-F238E27FC236}">
                <a16:creationId xmlns:a16="http://schemas.microsoft.com/office/drawing/2014/main" id="{22CCA8DB-F848-48E6-AEAB-3AB2664D91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71" b="15325"/>
          <a:stretch/>
        </p:blipFill>
        <p:spPr>
          <a:xfrm>
            <a:off x="1257236" y="4053839"/>
            <a:ext cx="2743200" cy="1399032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6A2A8A-5EE1-46AA-B245-5CB09E0B3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946" y="2604086"/>
            <a:ext cx="6260114" cy="2895934"/>
          </a:xfrm>
        </p:spPr>
        <p:txBody>
          <a:bodyPr anchor="ctr">
            <a:normAutofit/>
          </a:bodyPr>
          <a:lstStyle/>
          <a:p>
            <a:r>
              <a:rPr lang="pt-PT" sz="3600" dirty="0"/>
              <a:t>Dinheiro.</a:t>
            </a:r>
          </a:p>
          <a:p>
            <a:r>
              <a:rPr lang="pt-PT" sz="3600" dirty="0"/>
              <a:t>Serviços.</a:t>
            </a:r>
          </a:p>
          <a:p>
            <a:r>
              <a:rPr lang="pt-PT" sz="3600" dirty="0"/>
              <a:t>Descontos.</a:t>
            </a:r>
          </a:p>
        </p:txBody>
      </p:sp>
    </p:spTree>
    <p:extLst>
      <p:ext uri="{BB962C8B-B14F-4D97-AF65-F5344CB8AC3E}">
        <p14:creationId xmlns:p14="http://schemas.microsoft.com/office/powerpoint/2010/main" val="59089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D48D9-9646-4AC2-839C-525B0C11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CONCLUSÃO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0C5F4C-3322-4F9F-8803-14E71F08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521548"/>
          </a:xfrm>
        </p:spPr>
        <p:txBody>
          <a:bodyPr numCol="2">
            <a:normAutofit fontScale="92500"/>
          </a:bodyPr>
          <a:lstStyle/>
          <a:p>
            <a:pPr marL="0" indent="0" algn="ctr">
              <a:buNone/>
            </a:pPr>
            <a:r>
              <a:rPr lang="pt-PT" sz="2800" dirty="0"/>
              <a:t>O que nos distingue de outras apps?</a:t>
            </a:r>
          </a:p>
          <a:p>
            <a:pPr marL="0" indent="0" algn="ctr">
              <a:buNone/>
            </a:pPr>
            <a:r>
              <a:rPr lang="pt-PT" sz="2800" dirty="0"/>
              <a:t>Perspetivas futuras.</a:t>
            </a:r>
          </a:p>
        </p:txBody>
      </p:sp>
      <p:pic>
        <p:nvPicPr>
          <p:cNvPr id="4" name="Picture 2" descr="Resultado de imagem para green planet">
            <a:extLst>
              <a:ext uri="{FF2B5EF4-FFF2-40B4-BE49-F238E27FC236}">
                <a16:creationId xmlns:a16="http://schemas.microsoft.com/office/drawing/2014/main" id="{813F0BAC-F941-4C94-90F8-FC59AC70B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8"/>
          <a:stretch/>
        </p:blipFill>
        <p:spPr bwMode="auto">
          <a:xfrm>
            <a:off x="6262812" y="3419974"/>
            <a:ext cx="4486467" cy="18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m interior, pequeno, mesa, sentado&#10;&#10;Descrição gerada automaticamente">
            <a:extLst>
              <a:ext uri="{FF2B5EF4-FFF2-40B4-BE49-F238E27FC236}">
                <a16:creationId xmlns:a16="http://schemas.microsoft.com/office/drawing/2014/main" id="{87DBD4DE-EE60-4E48-94A9-26AE440C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9" y="3078480"/>
            <a:ext cx="3338383" cy="25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4FC821-E5D1-41C5-BA57-598F3EB0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3600" b="1" dirty="0"/>
              <a:t>ESCLARECIMENTO DE DÚVIDAS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Posição de Conteúdo 6" descr="Uma imagem com homem, elefante, olhar, em pé&#10;&#10;Descrição gerada automaticamente">
            <a:extLst>
              <a:ext uri="{FF2B5EF4-FFF2-40B4-BE49-F238E27FC236}">
                <a16:creationId xmlns:a16="http://schemas.microsoft.com/office/drawing/2014/main" id="{17904ABF-9AEB-4F43-B1DC-716720941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50" r="24316" b="1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7D1A356D-F0D5-4F67-8391-33E7C052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594" y="4540047"/>
            <a:ext cx="1715820" cy="86132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pt-PT" sz="5400" dirty="0"/>
              <a:t>Fim!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AA26199E-7B21-4FAA-99E1-D46DB02E27F1}"/>
              </a:ext>
            </a:extLst>
          </p:cNvPr>
          <p:cNvSpPr txBox="1">
            <a:spLocks/>
          </p:cNvSpPr>
          <p:nvPr/>
        </p:nvSpPr>
        <p:spPr>
          <a:xfrm>
            <a:off x="6476964" y="2538320"/>
            <a:ext cx="4037080" cy="414941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/>
              <a:t>“OS ÁSES”</a:t>
            </a:r>
          </a:p>
        </p:txBody>
      </p:sp>
      <p:pic>
        <p:nvPicPr>
          <p:cNvPr id="9" name="Imagem 8" descr="Uma imagem com pessoa, em pé, interior, teto&#10;&#10;Descrição gerada automaticamente">
            <a:extLst>
              <a:ext uri="{FF2B5EF4-FFF2-40B4-BE49-F238E27FC236}">
                <a16:creationId xmlns:a16="http://schemas.microsoft.com/office/drawing/2014/main" id="{929EDBE4-3F3E-4786-84C8-5CB3D1DC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851" y="4881980"/>
            <a:ext cx="1611841" cy="12088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712055B-0C42-43D1-8FA2-2D2257FB8A29}"/>
              </a:ext>
            </a:extLst>
          </p:cNvPr>
          <p:cNvSpPr txBox="1"/>
          <p:nvPr/>
        </p:nvSpPr>
        <p:spPr>
          <a:xfrm>
            <a:off x="7175165" y="3092937"/>
            <a:ext cx="28401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Gonçalo Jordão-1190633</a:t>
            </a:r>
          </a:p>
          <a:p>
            <a:pPr algn="ctr"/>
            <a:r>
              <a:rPr lang="pt-PT" sz="1600" dirty="0"/>
              <a:t>João Osório-1190699</a:t>
            </a:r>
          </a:p>
          <a:p>
            <a:pPr algn="ctr"/>
            <a:r>
              <a:rPr lang="pt-PT" sz="1600" dirty="0"/>
              <a:t>Miguel Silva-1190778</a:t>
            </a:r>
          </a:p>
          <a:p>
            <a:pPr algn="ctr"/>
            <a:r>
              <a:rPr lang="pt-PT" sz="1600" dirty="0"/>
              <a:t>Ricardo Mesquita-1190995</a:t>
            </a:r>
          </a:p>
          <a:p>
            <a:pPr algn="ctr"/>
            <a:r>
              <a:rPr lang="pt-PT" sz="1600" dirty="0"/>
              <a:t>Rui Soares-1191045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75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AD3737-523E-4DFD-96A6-9D7E3064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pt-PT" b="1" dirty="0"/>
              <a:t>ÍNDICE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86D05F5-424B-47E8-9DB9-B745A7A3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Autofit/>
          </a:bodyPr>
          <a:lstStyle/>
          <a:p>
            <a:r>
              <a:rPr lang="pt-PT" dirty="0"/>
              <a:t>Problema/Necessidades.</a:t>
            </a:r>
          </a:p>
          <a:p>
            <a:r>
              <a:rPr lang="pt-PT" dirty="0"/>
              <a:t>Objetivos do projeto.</a:t>
            </a:r>
          </a:p>
          <a:p>
            <a:r>
              <a:rPr lang="pt-PT" dirty="0"/>
              <a:t>Ideia.</a:t>
            </a:r>
          </a:p>
          <a:p>
            <a:r>
              <a:rPr lang="pt-PT" dirty="0"/>
              <a:t>Detalhes do produto.</a:t>
            </a:r>
          </a:p>
          <a:p>
            <a:r>
              <a:rPr lang="pt-PT" dirty="0"/>
              <a:t>Conclusão.</a:t>
            </a:r>
          </a:p>
          <a:p>
            <a:r>
              <a:rPr lang="pt-PT" dirty="0"/>
              <a:t>Esclarecimento de possíveis dúvidas.</a:t>
            </a:r>
          </a:p>
        </p:txBody>
      </p:sp>
      <p:pic>
        <p:nvPicPr>
          <p:cNvPr id="5" name="Imagem 4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1B4EBA83-494D-405A-8321-E4664E309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089396"/>
            <a:ext cx="5469466" cy="267920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4141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95F11533-723E-420D-A991-D376E7393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C60393DE-86F5-4639-9D54-85E166A84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781C5A9-B7CC-4944-80B9-8D48C77D3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179E96B4-A8EA-47EF-B2BB-92FF796E9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4EF7629-2B5A-4DD5-81B4-4878E937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6" name="Picture 30">
              <a:extLst>
                <a:ext uri="{FF2B5EF4-FFF2-40B4-BE49-F238E27FC236}">
                  <a16:creationId xmlns:a16="http://schemas.microsoft.com/office/drawing/2014/main" id="{58963C9E-C5BF-4148-A145-6931A8AB1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7901917-408C-436B-AD4B-D66242F5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PROBLEMA NECESSIDADES</a:t>
            </a:r>
          </a:p>
        </p:txBody>
      </p:sp>
      <p:graphicFrame>
        <p:nvGraphicFramePr>
          <p:cNvPr id="20" name="Marcador de Posição de Conteúdo 2">
            <a:extLst>
              <a:ext uri="{FF2B5EF4-FFF2-40B4-BE49-F238E27FC236}">
                <a16:creationId xmlns:a16="http://schemas.microsoft.com/office/drawing/2014/main" id="{9BFB9BAF-E8E4-4CCC-82A5-711DCCA7DF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334194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70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A6552-2AE3-449C-AC4E-7D27501D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dirty="0"/>
              <a:t>OBJETIVOS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F75E63-43B9-4572-A18C-E16EA2F2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69" y="3624075"/>
            <a:ext cx="2739728" cy="100684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1C9249-B87B-48FC-9E97-1A6289CC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/>
          </a:bodyPr>
          <a:lstStyle/>
          <a:p>
            <a:r>
              <a:rPr lang="pt-PT" dirty="0"/>
              <a:t>Os objetivos do nosso projeto consistem em:</a:t>
            </a:r>
          </a:p>
          <a:p>
            <a:r>
              <a:rPr lang="pt-PT" dirty="0"/>
              <a:t>Motivar as pessoas para reciclar através da atribuição de benefícios a quem o assim fizer;</a:t>
            </a:r>
          </a:p>
          <a:p>
            <a:r>
              <a:rPr lang="pt-PT" dirty="0"/>
              <a:t>Proporcionar aos nossos parceiros uma chance de dizer que contribuem para um mundo melhor através da sua ajuda;</a:t>
            </a:r>
          </a:p>
        </p:txBody>
      </p:sp>
    </p:spTree>
    <p:extLst>
      <p:ext uri="{BB962C8B-B14F-4D97-AF65-F5344CB8AC3E}">
        <p14:creationId xmlns:p14="http://schemas.microsoft.com/office/powerpoint/2010/main" val="338691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EA19C-D500-479D-B637-4419E1F6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260B64-3C4C-41B0-91BC-8FE9334F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08176D-69CA-4674-BEB7-8A2F00F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3C6BE4-8300-4727-90EE-A599D9E5D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9AF539-16E5-451F-8AFE-617AB2716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1A73A8-BE27-4EEE-A112-C8A01A3D6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5E7C4-8620-4FE9-B24F-66FE4699C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BC6085B7-8DFA-45EB-A09F-A154759AA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EB0825-57DE-47B4-B0E7-351A2DF58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A3EEED5-8545-4190-9569-F2AADE8B4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C8724D-7693-4829-B1AB-EA5BAE4AF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4F4C2CF-9671-428C-8375-D872BDCFF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F6AC41C-5C38-4C67-A5DC-F344F0C4E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9074FF-015C-425B-BF32-AA59EC0F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IDEIA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F9640F-2472-494A-ACFE-2FCE29AD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7BE200-F1F3-42CA-86AE-4FB79C87D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96" y="1581547"/>
            <a:ext cx="2764822" cy="2149649"/>
          </a:xfrm>
          <a:prstGeom prst="rect">
            <a:avLst/>
          </a:prstGeom>
        </p:spPr>
      </p:pic>
      <p:pic>
        <p:nvPicPr>
          <p:cNvPr id="4" name="Marcador de Posição de Conteúdo 17">
            <a:extLst>
              <a:ext uri="{FF2B5EF4-FFF2-40B4-BE49-F238E27FC236}">
                <a16:creationId xmlns:a16="http://schemas.microsoft.com/office/drawing/2014/main" id="{8F606C27-6DC7-4F19-A276-559180BF4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51" y="1731837"/>
            <a:ext cx="2807083" cy="18386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464EED-63B4-4D71-886E-B38321D56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80" y="1731837"/>
            <a:ext cx="2780558" cy="184907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D42879-A540-4B96-9582-DB3ED3CA4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7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u="sng" dirty="0"/>
              <a:t>IDEIA PRINCIPAL</a:t>
            </a:r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28759" r="12902" b="-1"/>
          <a:stretch/>
        </p:blipFill>
        <p:spPr>
          <a:xfrm>
            <a:off x="8423029" y="2755527"/>
            <a:ext cx="1419820" cy="2418953"/>
          </a:xfrm>
          <a:prstGeom prst="roundRect">
            <a:avLst>
              <a:gd name="adj" fmla="val 101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upo 5"/>
          <p:cNvGrpSpPr/>
          <p:nvPr/>
        </p:nvGrpSpPr>
        <p:grpSpPr>
          <a:xfrm>
            <a:off x="1519534" y="2638603"/>
            <a:ext cx="5311651" cy="3145283"/>
            <a:chOff x="1519543" y="2821576"/>
            <a:chExt cx="5311651" cy="314528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543" y="2821576"/>
              <a:ext cx="5311651" cy="2652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3192341" y="5628305"/>
              <a:ext cx="1766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dirty="0"/>
                <a:t>Fig.1- Logo da APP</a:t>
              </a:r>
            </a:p>
          </p:txBody>
        </p:sp>
      </p:grpSp>
      <p:sp>
        <p:nvSpPr>
          <p:cNvPr id="7" name="CaixaDeTexto 6"/>
          <p:cNvSpPr txBox="1"/>
          <p:nvPr/>
        </p:nvSpPr>
        <p:spPr>
          <a:xfrm>
            <a:off x="8194415" y="5291313"/>
            <a:ext cx="187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Fig.2 – Pagina inicial da App do Mc Donald’s</a:t>
            </a:r>
          </a:p>
        </p:txBody>
      </p:sp>
    </p:spTree>
    <p:extLst>
      <p:ext uri="{BB962C8B-B14F-4D97-AF65-F5344CB8AC3E}">
        <p14:creationId xmlns:p14="http://schemas.microsoft.com/office/powerpoint/2010/main" val="315346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b="1" u="sng" dirty="0"/>
              <a:t>APP’S SEMELHANTES</a:t>
            </a:r>
          </a:p>
        </p:txBody>
      </p:sp>
      <p:pic>
        <p:nvPicPr>
          <p:cNvPr id="10" name="Marcador de Posição de Conteúdo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3" t="11600" r="15716" b="10306"/>
          <a:stretch/>
        </p:blipFill>
        <p:spPr>
          <a:xfrm>
            <a:off x="1259817" y="2741248"/>
            <a:ext cx="1175657" cy="1305484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55" y="2719701"/>
            <a:ext cx="1418015" cy="11887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2658867" y="2704685"/>
            <a:ext cx="291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Wasteapp: </a:t>
            </a:r>
            <a:r>
              <a:rPr lang="pt-PT" dirty="0"/>
              <a:t>recolha seletiva de resíduos e a consecutiva consciencialização dos locais adequados ao depósito do lixo.</a:t>
            </a:r>
          </a:p>
          <a:p>
            <a:endParaRPr lang="pt-PT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8090849" y="2704685"/>
            <a:ext cx="2725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Recycle</a:t>
            </a:r>
            <a:r>
              <a:rPr lang="pt-PT" dirty="0"/>
              <a:t>: Mostra onde encontrar os ecopontos mais próximos da localização do utilizador. </a:t>
            </a:r>
          </a:p>
          <a:p>
            <a:endParaRPr lang="pt-PT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92777" y="4670697"/>
            <a:ext cx="2495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Residus:</a:t>
            </a:r>
            <a:r>
              <a:rPr lang="pt-PT" dirty="0"/>
              <a:t> ensina a maximizar a separação de resíduos nas habitações.</a:t>
            </a:r>
          </a:p>
          <a:p>
            <a:endParaRPr lang="pt-PT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81" y="4306972"/>
            <a:ext cx="1622835" cy="1622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" t="25464" r="6214" b="26322"/>
          <a:stretch/>
        </p:blipFill>
        <p:spPr>
          <a:xfrm>
            <a:off x="9057420" y="4470397"/>
            <a:ext cx="2373090" cy="1295984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6369662" y="4393698"/>
            <a:ext cx="2415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Lets Recycle</a:t>
            </a:r>
            <a:r>
              <a:rPr lang="pt-PT" dirty="0"/>
              <a:t>:  app utilizada por condutores no âmbito de fazerem uma recolha de lixo e restos de materiais ao domicílio</a:t>
            </a:r>
          </a:p>
        </p:txBody>
      </p:sp>
    </p:spTree>
    <p:extLst>
      <p:ext uri="{BB962C8B-B14F-4D97-AF65-F5344CB8AC3E}">
        <p14:creationId xmlns:p14="http://schemas.microsoft.com/office/powerpoint/2010/main" val="143354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roup 76">
            <a:extLst>
              <a:ext uri="{FF2B5EF4-FFF2-40B4-BE49-F238E27FC236}">
                <a16:creationId xmlns:a16="http://schemas.microsoft.com/office/drawing/2014/main" id="{C4F33580-D5D7-4C90-894B-F5185093E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6A1C0F7-8522-447D-853E-FDEECB7D7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3D43E9C-3091-4C68-8E12-B3C903F03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5E71F5A-5201-47E2-A0C0-F93C4A284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36D0C8F-9FD7-4C10-907D-3BA435A6E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2059" name="Straight Connector 82">
            <a:extLst>
              <a:ext uri="{FF2B5EF4-FFF2-40B4-BE49-F238E27FC236}">
                <a16:creationId xmlns:a16="http://schemas.microsoft.com/office/drawing/2014/main" id="{8E5F030E-FABC-4038-806C-0354360B6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0" name="Group 84">
            <a:extLst>
              <a:ext uri="{FF2B5EF4-FFF2-40B4-BE49-F238E27FC236}">
                <a16:creationId xmlns:a16="http://schemas.microsoft.com/office/drawing/2014/main" id="{2BB3A515-0572-4D88-ACA8-ACE9A0522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61" name="Rectangle 85">
              <a:extLst>
                <a:ext uri="{FF2B5EF4-FFF2-40B4-BE49-F238E27FC236}">
                  <a16:creationId xmlns:a16="http://schemas.microsoft.com/office/drawing/2014/main" id="{2BBEB9FA-5F52-4D93-B2C3-927ADC036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B33E4A3-68A0-4720-BCDD-F85822A8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24FD49BC-FE4C-4763-AFAC-50FC517EC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625A242-459D-4079-AA32-C715DED16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6B91C7E7-1D11-4890-BD46-5C9DFB633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52432CC-C124-412D-9591-385A51EC9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5AE3307-57AF-4C5C-B960-55E547BF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DETALHES DA APP</a:t>
            </a:r>
          </a:p>
        </p:txBody>
      </p:sp>
      <p:sp>
        <p:nvSpPr>
          <p:cNvPr id="2062" name="Rectangle 92">
            <a:extLst>
              <a:ext uri="{FF2B5EF4-FFF2-40B4-BE49-F238E27FC236}">
                <a16:creationId xmlns:a16="http://schemas.microsoft.com/office/drawing/2014/main" id="{26D62476-757D-44D6-9D15-196F7F601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qr">
            <a:extLst>
              <a:ext uri="{FF2B5EF4-FFF2-40B4-BE49-F238E27FC236}">
                <a16:creationId xmlns:a16="http://schemas.microsoft.com/office/drawing/2014/main" id="{2746CC32-06D2-4A7A-8669-6E926FA4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1922" y="1673015"/>
            <a:ext cx="2032781" cy="203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pp">
            <a:extLst>
              <a:ext uri="{FF2B5EF4-FFF2-40B4-BE49-F238E27FC236}">
                <a16:creationId xmlns:a16="http://schemas.microsoft.com/office/drawing/2014/main" id="{3CD12865-9F8D-4FC4-BBC0-CB3BBB92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4703" y="1673015"/>
            <a:ext cx="2032782" cy="196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áquina de separar lixo">
            <a:extLst>
              <a:ext uri="{FF2B5EF4-FFF2-40B4-BE49-F238E27FC236}">
                <a16:creationId xmlns:a16="http://schemas.microsoft.com/office/drawing/2014/main" id="{1AA53C89-A856-44C8-9B33-D23389C7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903" y="1767031"/>
            <a:ext cx="2032782" cy="17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ecopontos">
            <a:extLst>
              <a:ext uri="{FF2B5EF4-FFF2-40B4-BE49-F238E27FC236}">
                <a16:creationId xmlns:a16="http://schemas.microsoft.com/office/drawing/2014/main" id="{4CF8AD1F-C27C-42AF-911E-40F86A44D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1102" y="1933119"/>
            <a:ext cx="2037335" cy="14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94">
            <a:extLst>
              <a:ext uri="{FF2B5EF4-FFF2-40B4-BE49-F238E27FC236}">
                <a16:creationId xmlns:a16="http://schemas.microsoft.com/office/drawing/2014/main" id="{364DC4C2-9C34-4D17-8894-5142ECD3D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52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ecopontos">
            <a:extLst>
              <a:ext uri="{FF2B5EF4-FFF2-40B4-BE49-F238E27FC236}">
                <a16:creationId xmlns:a16="http://schemas.microsoft.com/office/drawing/2014/main" id="{EB33F563-85C7-4354-9EBE-04AC2A627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r="7168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D1A6905-E2A3-484F-B455-9590E3290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11227442" cy="5883295"/>
          </a:xfrm>
          <a:prstGeom prst="rect">
            <a:avLst/>
          </a:prstGeom>
          <a:blipFill dpi="0" rotWithShape="1">
            <a:blip r:embed="rId3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80DB908-51C0-4E3F-86A8-3467E4071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62942-ADDF-4A75-9DE7-29903DA8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b="1" u="sng" dirty="0"/>
              <a:t>ECOPONTOS</a:t>
            </a:r>
            <a:endParaRPr lang="pt-PT" u="sng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72F4D6-70C3-41D0-AFDF-921004940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CB221-90FD-477A-80AF-36E07A52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dirty="0"/>
              <a:t>	</a:t>
            </a:r>
            <a:r>
              <a:rPr lang="pt-PT" sz="3200" u="sng" dirty="0"/>
              <a:t>Falhas:</a:t>
            </a:r>
          </a:p>
          <a:p>
            <a:r>
              <a:rPr lang="pt-PT" dirty="0"/>
              <a:t>Fáceis de burlar.</a:t>
            </a:r>
          </a:p>
          <a:p>
            <a:r>
              <a:rPr lang="pt-PT" dirty="0"/>
              <a:t>Precisariam de 3 programas diferentes.</a:t>
            </a:r>
          </a:p>
          <a:p>
            <a:r>
              <a:rPr lang="pt-PT" dirty="0"/>
              <a:t>Mais gastos em componentes eletrónicos.</a:t>
            </a:r>
          </a:p>
          <a:p>
            <a:r>
              <a:rPr lang="pt-PT" dirty="0"/>
              <a:t>Facilmente vandalizados.</a:t>
            </a:r>
          </a:p>
          <a:p>
            <a:endParaRPr lang="pt-PT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844E6C-FFE6-4937-A7DC-0AD58882F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142" name="Rounded Rectangle 19">
              <a:extLst>
                <a:ext uri="{FF2B5EF4-FFF2-40B4-BE49-F238E27FC236}">
                  <a16:creationId xmlns:a16="http://schemas.microsoft.com/office/drawing/2014/main" id="{F7D598A8-2CE2-45BE-BB8E-1D623A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B523A783-93C9-4929-95AF-E41A53CF2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144" name="Rounded Rectangle 26">
              <a:extLst>
                <a:ext uri="{FF2B5EF4-FFF2-40B4-BE49-F238E27FC236}">
                  <a16:creationId xmlns:a16="http://schemas.microsoft.com/office/drawing/2014/main" id="{CE6DC554-371A-4C76-A412-A527AAFDE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9C143FF3-29AC-4E9A-AB31-FBD1F4E80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388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385</Words>
  <Application>Microsoft Office PowerPoint</Application>
  <PresentationFormat>Ecrã Panorâmico</PresentationFormat>
  <Paragraphs>65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Orgânico</vt:lpstr>
      <vt:lpstr>APP AMBIENTAL</vt:lpstr>
      <vt:lpstr>ÍNDICE</vt:lpstr>
      <vt:lpstr>PROBLEMA NECESSIDADES</vt:lpstr>
      <vt:lpstr>OBJETIVOS</vt:lpstr>
      <vt:lpstr>IDEIA</vt:lpstr>
      <vt:lpstr>IDEIA PRINCIPAL</vt:lpstr>
      <vt:lpstr>APP’S SEMELHANTES</vt:lpstr>
      <vt:lpstr>DETALHES DA APP</vt:lpstr>
      <vt:lpstr>ECOPONTOS</vt:lpstr>
      <vt:lpstr>SOLUÇÕES</vt:lpstr>
      <vt:lpstr>ASPETOS POSITIVOS</vt:lpstr>
      <vt:lpstr>ASPETOS NEGATIVOS</vt:lpstr>
      <vt:lpstr>APLICAÇÃO</vt:lpstr>
      <vt:lpstr>SISTEMA DE PONTOS</vt:lpstr>
      <vt:lpstr>CONCLUSÃO</vt:lpstr>
      <vt:lpstr>ESCLARECIMENTO DE 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Ambiental</dc:title>
  <dc:creator>Rui Soares</dc:creator>
  <cp:lastModifiedBy>Gonçalo Jordão</cp:lastModifiedBy>
  <cp:revision>6</cp:revision>
  <dcterms:created xsi:type="dcterms:W3CDTF">2019-12-05T13:30:33Z</dcterms:created>
  <dcterms:modified xsi:type="dcterms:W3CDTF">2019-12-09T16:07:16Z</dcterms:modified>
</cp:coreProperties>
</file>